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2" r:id="rId3"/>
    <p:sldId id="263" r:id="rId4"/>
    <p:sldId id="264" r:id="rId5"/>
    <p:sldId id="265" r:id="rId6"/>
    <p:sldId id="266" r:id="rId7"/>
    <p:sldId id="293" r:id="rId8"/>
    <p:sldId id="258" r:id="rId9"/>
    <p:sldId id="267" r:id="rId10"/>
    <p:sldId id="310" r:id="rId11"/>
    <p:sldId id="294" r:id="rId12"/>
    <p:sldId id="295" r:id="rId13"/>
    <p:sldId id="269" r:id="rId14"/>
    <p:sldId id="270" r:id="rId15"/>
    <p:sldId id="296" r:id="rId16"/>
    <p:sldId id="271" r:id="rId17"/>
    <p:sldId id="297" r:id="rId18"/>
    <p:sldId id="298" r:id="rId19"/>
    <p:sldId id="299" r:id="rId20"/>
    <p:sldId id="272" r:id="rId21"/>
    <p:sldId id="276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A19"/>
    <a:srgbClr val="CF0000"/>
    <a:srgbClr val="D9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3"/>
    <p:restoredTop sz="94754"/>
  </p:normalViewPr>
  <p:slideViewPr>
    <p:cSldViewPr>
      <p:cViewPr varScale="1">
        <p:scale>
          <a:sx n="85" d="100"/>
          <a:sy n="85" d="100"/>
        </p:scale>
        <p:origin x="118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5336-7B1F-4571-96BB-F864FFE73A41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463E2-D9E6-4E3E-8734-E0482A5107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14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63E2-D9E6-4E3E-8734-E0482A51070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29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49035-927B-471F-A858-DAB5AA4DEA65}" type="datetimeFigureOut">
              <a:rPr lang="en-SG" smtClean="0"/>
              <a:pPr/>
              <a:t>20/9/2019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0979-FF90-45AD-B0F0-00C24FACB649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ature-scenes-The-Incredibly-Blue-Sea-and-Sky-a-Narrow-and-Straight-Road1.jpg"/>
          <p:cNvPicPr>
            <a:picLocks noChangeAspect="1"/>
          </p:cNvPicPr>
          <p:nvPr/>
        </p:nvPicPr>
        <p:blipFill>
          <a:blip r:embed="rId3" cstate="print"/>
          <a:srcRect l="17632" t="8530" r="15544" b="9381"/>
          <a:stretch>
            <a:fillRect/>
          </a:stretch>
        </p:blipFill>
        <p:spPr>
          <a:xfrm flipH="1">
            <a:off x="0" y="-20538"/>
            <a:ext cx="9144000" cy="3960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80528" y="-962333"/>
            <a:ext cx="18722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0" b="1" spc="-300" dirty="0">
                <a:gradFill flip="none" rotWithShape="1">
                  <a:gsLst>
                    <a:gs pos="0">
                      <a:schemeClr val="bg1">
                        <a:alpha val="20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4800000" scaled="0"/>
                  <a:tileRect/>
                </a:gradFill>
                <a:latin typeface="Times New Roman" pitchFamily="18" charset="0"/>
                <a:cs typeface="Times New Roman" pitchFamily="18" charset="0"/>
              </a:rPr>
              <a:t>“</a:t>
            </a:r>
            <a:endParaRPr lang="en-SG" sz="27000" b="1" spc="-300" dirty="0"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4800000" scaled="0"/>
                <a:tileRect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ACS Infote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1" y="4155926"/>
            <a:ext cx="2232247" cy="552898"/>
          </a:xfrm>
          <a:prstGeom prst="rect">
            <a:avLst/>
          </a:prstGeom>
          <a:effectLst/>
        </p:spPr>
      </p:pic>
      <p:sp>
        <p:nvSpPr>
          <p:cNvPr id="13" name="Subtitle 7"/>
          <p:cNvSpPr txBox="1">
            <a:spLocks/>
          </p:cNvSpPr>
          <p:nvPr/>
        </p:nvSpPr>
        <p:spPr>
          <a:xfrm>
            <a:off x="5796136" y="4704606"/>
            <a:ext cx="2664296" cy="43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0000"/>
                </a:solidFill>
                <a:effectLst/>
                <a:uLnTx/>
                <a:uFillTx/>
                <a:latin typeface="Futura Lt BT" pitchFamily="34" charset="0"/>
                <a:ea typeface="+mn-ea"/>
                <a:cs typeface="+mn-cs"/>
              </a:rPr>
              <a:t>www.acsinfotech.com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CF0000"/>
              </a:solidFill>
              <a:effectLst/>
              <a:uLnTx/>
              <a:uFillTx/>
              <a:latin typeface="Futura Lt BT" pitchFamily="34" charset="0"/>
              <a:ea typeface="+mn-ea"/>
              <a:cs typeface="+mn-cs"/>
            </a:endParaRPr>
          </a:p>
        </p:txBody>
      </p:sp>
      <p:pic>
        <p:nvPicPr>
          <p:cNvPr id="10" name="Picture 9" descr="ACS-slogan pp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980728"/>
            <a:ext cx="6351718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cutive-breakup.png"/>
          <p:cNvPicPr>
            <a:picLocks noChangeAspect="1"/>
          </p:cNvPicPr>
          <p:nvPr/>
        </p:nvPicPr>
        <p:blipFill>
          <a:blip r:embed="rId2" cstate="print"/>
          <a:srcRect t="10781" r="2751" b="14206"/>
          <a:stretch>
            <a:fillRect/>
          </a:stretch>
        </p:blipFill>
        <p:spPr>
          <a:xfrm>
            <a:off x="323528" y="1289992"/>
            <a:ext cx="7272808" cy="31539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EXECUTIVE CONVERSTION</a:t>
            </a:r>
            <a:endParaRPr lang="en-SG" sz="1600" b="1" u="sn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815916" y="4803998"/>
            <a:ext cx="1512168" cy="169311"/>
            <a:chOff x="3815916" y="4803998"/>
            <a:chExt cx="1512168" cy="169311"/>
          </a:xfrm>
        </p:grpSpPr>
        <p:pic>
          <p:nvPicPr>
            <p:cNvPr id="11" name="Picture 10" descr="ACS Infote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916" y="4803998"/>
              <a:ext cx="683568" cy="169311"/>
            </a:xfrm>
            <a:prstGeom prst="rect">
              <a:avLst/>
            </a:prstGeom>
            <a:effectLst/>
          </p:spPr>
        </p:pic>
        <p:pic>
          <p:nvPicPr>
            <p:cNvPr id="12" name="Picture 11" descr="ACS-Infoma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004" y="4816322"/>
              <a:ext cx="720080" cy="12323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251520" y="1275606"/>
            <a:ext cx="8640960" cy="324036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1872" y="936450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  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 sz="12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200" b="1" dirty="0">
                <a:solidFill>
                  <a:schemeClr val="dk1"/>
                </a:solidFill>
                <a:sym typeface="Arial"/>
              </a:rPr>
              <a:t>View from the Dashboard shows number of cases converted for renewal by executives..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415"/>
          <p:cNvPicPr preferRelativeResize="0"/>
          <p:nvPr/>
        </p:nvPicPr>
        <p:blipFill rotWithShape="1">
          <a:blip r:embed="rId2" cstate="print">
            <a:alphaModFix/>
          </a:blip>
          <a:srcRect t="7832"/>
          <a:stretch/>
        </p:blipFill>
        <p:spPr>
          <a:xfrm>
            <a:off x="365609" y="1611238"/>
            <a:ext cx="7559191" cy="28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0000"/>
                </a:solidFill>
                <a:latin typeface="+mj-lt"/>
                <a:ea typeface="Carme"/>
                <a:cs typeface="Carme"/>
                <a:sym typeface="Carme"/>
              </a:rPr>
              <a:t>ADMIN DIALER SCREEN</a:t>
            </a:r>
            <a:endParaRPr lang="en-SG" sz="1600" b="1" dirty="0">
              <a:solidFill>
                <a:srgbClr val="CF000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15916" y="4803998"/>
            <a:ext cx="1512168" cy="169311"/>
            <a:chOff x="3815916" y="4803998"/>
            <a:chExt cx="1512168" cy="169311"/>
          </a:xfrm>
        </p:grpSpPr>
        <p:pic>
          <p:nvPicPr>
            <p:cNvPr id="10" name="Picture 9" descr="ACS Infote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916" y="4803998"/>
              <a:ext cx="683568" cy="169311"/>
            </a:xfrm>
            <a:prstGeom prst="rect">
              <a:avLst/>
            </a:prstGeom>
            <a:effectLst/>
          </p:spPr>
        </p:pic>
        <p:pic>
          <p:nvPicPr>
            <p:cNvPr id="11" name="Picture 10" descr="ACS-Infoma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004" y="4816322"/>
              <a:ext cx="720080" cy="12323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90529" y="932506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 sz="1200" b="1" dirty="0">
                <a:solidFill>
                  <a:schemeClr val="dk1"/>
                </a:solidFill>
                <a:sym typeface="Arial"/>
              </a:rPr>
              <a:t>Admin can monitor status of the Live-calling being done by Tele-callers.</a:t>
            </a:r>
          </a:p>
          <a:p>
            <a:pPr>
              <a:buSzPct val="25000"/>
            </a:pP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 sz="1200" b="1" dirty="0">
                <a:solidFill>
                  <a:schemeClr val="dk1"/>
                </a:solidFill>
              </a:rPr>
              <a:t>Voice Recording – 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</a:t>
            </a:r>
            <a:r>
              <a:rPr lang="en-US" sz="1200" b="1" dirty="0">
                <a:solidFill>
                  <a:schemeClr val="dk1"/>
                </a:solidFill>
              </a:rPr>
              <a:t>monitor quality of calls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</a:t>
            </a:r>
            <a:r>
              <a:rPr lang="en-US" sz="1200" b="1" dirty="0">
                <a:solidFill>
                  <a:schemeClr val="dk1"/>
                </a:solidFill>
              </a:rPr>
              <a:t>training of </a:t>
            </a:r>
            <a:r>
              <a:rPr lang="en-US" sz="1200" b="1" dirty="0" err="1">
                <a:solidFill>
                  <a:schemeClr val="dk1"/>
                </a:solidFill>
              </a:rPr>
              <a:t>tele</a:t>
            </a:r>
            <a:r>
              <a:rPr lang="en-US" sz="1200" b="1" dirty="0">
                <a:solidFill>
                  <a:schemeClr val="dk1"/>
                </a:solidFill>
              </a:rPr>
              <a:t>-callers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Call Barging, whispering and conference.</a:t>
            </a:r>
            <a:endParaRPr lang="en-US" sz="1200" b="1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1520" y="1563638"/>
            <a:ext cx="8640960" cy="295232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90019"/>
                </a:solidFill>
                <a:latin typeface="+mj-lt"/>
                <a:ea typeface="Carme"/>
                <a:cs typeface="Carme"/>
                <a:sym typeface="Carme"/>
              </a:rPr>
              <a:t>AUTOMATED REPORTS</a:t>
            </a:r>
            <a:endParaRPr lang="en-SG" sz="1600" b="1" dirty="0">
              <a:solidFill>
                <a:srgbClr val="D90019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15916" y="4803998"/>
            <a:ext cx="1512168" cy="169311"/>
            <a:chOff x="3815916" y="4803998"/>
            <a:chExt cx="1512168" cy="169311"/>
          </a:xfrm>
        </p:grpSpPr>
        <p:pic>
          <p:nvPicPr>
            <p:cNvPr id="10" name="Picture 9" descr="ACS Infotech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5916" y="4803998"/>
              <a:ext cx="683568" cy="169311"/>
            </a:xfrm>
            <a:prstGeom prst="rect">
              <a:avLst/>
            </a:prstGeom>
            <a:effectLst/>
          </p:spPr>
        </p:pic>
        <p:pic>
          <p:nvPicPr>
            <p:cNvPr id="11" name="Picture 10" descr="ACS-Infoma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8004" y="4816322"/>
              <a:ext cx="720080" cy="12323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68495" y="95454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SG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Dynamic Monitoring performs “Result Centric Analysis”  </a:t>
            </a:r>
            <a:r>
              <a:rPr lang="en-SG" sz="1200" b="1" dirty="0" err="1">
                <a:solidFill>
                  <a:schemeClr val="dk1"/>
                </a:solidFill>
                <a:ea typeface="Carme"/>
                <a:cs typeface="Carme"/>
                <a:sym typeface="Carme"/>
              </a:rPr>
              <a:t>eg</a:t>
            </a:r>
            <a:r>
              <a:rPr lang="en-SG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. Track number of calls and Appointments Fixed by </a:t>
            </a:r>
            <a:r>
              <a:rPr lang="en-SG" sz="1200" b="1" dirty="0" err="1">
                <a:solidFill>
                  <a:schemeClr val="dk1"/>
                </a:solidFill>
                <a:ea typeface="Carme"/>
                <a:cs typeface="Carme"/>
                <a:sym typeface="Carme"/>
              </a:rPr>
              <a:t>tele</a:t>
            </a:r>
            <a:r>
              <a:rPr lang="en-SG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-callers to measure productivity . Auto reports are generated and sent automatically to defined email Ids  for analysis and timely corrective actions. These include: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512" y="1851670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SG" sz="1200" dirty="0">
                <a:solidFill>
                  <a:schemeClr val="dk1"/>
                </a:solidFill>
                <a:latin typeface="+mj-lt"/>
                <a:sym typeface="Arial"/>
              </a:rPr>
              <a:t>  </a:t>
            </a:r>
            <a:r>
              <a:rPr lang="en-SG" sz="1200" dirty="0" err="1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Dialer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 Summary Report</a:t>
            </a:r>
          </a:p>
          <a:p>
            <a:pPr marL="0" lvl="1">
              <a:spcBef>
                <a:spcPts val="1200"/>
              </a:spcBef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Hourly Calling Report </a:t>
            </a:r>
          </a:p>
          <a:p>
            <a:pPr marL="0" lvl="1">
              <a:spcBef>
                <a:spcPts val="1200"/>
              </a:spcBef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Insurance Over Due Plan Report</a:t>
            </a:r>
          </a:p>
          <a:p>
            <a:pPr marL="0" lvl="1">
              <a:spcBef>
                <a:spcPts val="1200"/>
              </a:spcBef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Insurance Payment Received  Report Action </a:t>
            </a:r>
            <a:r>
              <a:rPr lang="en-SG" sz="1200" dirty="0" err="1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DateWise</a:t>
            </a:r>
            <a:endParaRPr lang="en-SG" sz="1200" dirty="0">
              <a:solidFill>
                <a:schemeClr val="dk1"/>
              </a:solidFill>
              <a:latin typeface="+mj-lt"/>
              <a:ea typeface="Carme"/>
              <a:cs typeface="Carme"/>
              <a:sym typeface="Carme"/>
            </a:endParaRPr>
          </a:p>
          <a:p>
            <a:pPr marL="0" lvl="1">
              <a:spcBef>
                <a:spcPts val="1200"/>
              </a:spcBef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 Productivity  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Report </a:t>
            </a:r>
          </a:p>
          <a:p>
            <a:pPr lvl="0">
              <a:buSzPct val="25000"/>
            </a:pPr>
            <a:endParaRPr lang="en-SG" sz="1200" dirty="0">
              <a:solidFill>
                <a:schemeClr val="dk1"/>
              </a:solidFill>
              <a:latin typeface="+mj-lt"/>
              <a:ea typeface="Noto Sans Symbols"/>
              <a:cs typeface="Noto Sans Symbols"/>
              <a:sym typeface="Noto Sans Symbols"/>
            </a:endParaRPr>
          </a:p>
          <a:p>
            <a:pPr lvl="0">
              <a:buSzPct val="25000"/>
            </a:pPr>
            <a:r>
              <a:rPr lang="en-SG" sz="1200" dirty="0">
                <a:solidFill>
                  <a:schemeClr val="dk1"/>
                </a:solidFill>
                <a:latin typeface="+mj-lt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SG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Insurance No Follow-up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0433E-984B-4219-82B8-62F19E1656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678" b="7149"/>
          <a:stretch>
            <a:fillRect/>
          </a:stretch>
        </p:blipFill>
        <p:spPr>
          <a:xfrm>
            <a:off x="467544" y="1923678"/>
            <a:ext cx="7304856" cy="2664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1923678"/>
            <a:ext cx="8640960" cy="266429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CS Infote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8" name="Picture 7" descr="ACS-Inf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176" y="942356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  Reduces  Cash Outflow ,  Perceived value of service provided is higher than actual cost.</a:t>
            </a:r>
          </a:p>
          <a:p>
            <a:pPr lvl="0">
              <a:buSzPct val="25000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Increases Footfall in  Workshops thus Workshop Revenue also</a:t>
            </a:r>
          </a:p>
          <a:p>
            <a:pPr lvl="0">
              <a:buSzPct val="25000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 sz="1200" b="1" dirty="0" err="1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Infoman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200" b="1" dirty="0" err="1">
                <a:solidFill>
                  <a:srgbClr val="D90019"/>
                </a:solidFill>
                <a:ea typeface="Noto Sans Symbols"/>
                <a:cs typeface="Noto Sans Symbols"/>
                <a:sym typeface="Noto Sans Symbols"/>
              </a:rPr>
              <a:t>eCRM</a:t>
            </a:r>
            <a:r>
              <a:rPr lang="en-US" sz="1200" b="1" dirty="0">
                <a:solidFill>
                  <a:srgbClr val="D90019"/>
                </a:solidFill>
                <a:ea typeface="Noto Sans Symbols"/>
                <a:cs typeface="Noto Sans Symbols"/>
                <a:sym typeface="Noto Sans Symbols"/>
              </a:rPr>
              <a:t> issues, prints &amp; track redemption </a:t>
            </a:r>
            <a:r>
              <a:rPr lang="en-US" sz="1200" b="1" dirty="0">
                <a:ea typeface="Noto Sans Symbols"/>
                <a:cs typeface="Noto Sans Symbols"/>
                <a:sym typeface="Noto Sans Symbols"/>
              </a:rPr>
              <a:t>of</a:t>
            </a:r>
            <a:r>
              <a:rPr lang="en-US" sz="1200" b="1" dirty="0">
                <a:solidFill>
                  <a:srgbClr val="D90019"/>
                </a:solidFill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Coupons, eliminating misuse</a:t>
            </a:r>
          </a:p>
          <a:p>
            <a:pPr lvl="0">
              <a:buSzPct val="25000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 Send Reminders for expiry of Freebie coupons to build perception of trust with Customer</a:t>
            </a:r>
            <a:endParaRPr lang="en-US" sz="1200" b="1" dirty="0">
              <a:solidFill>
                <a:schemeClr val="dk1"/>
              </a:solidFill>
              <a:ea typeface="Carme"/>
              <a:cs typeface="Carme"/>
              <a:sym typeface="Carm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BENEFITS OF FREEBIE MODULE</a:t>
            </a:r>
            <a:endParaRPr lang="en-SG" sz="1600" b="1" u="sng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555985-2FB0-4D4B-B1AD-035B5FC1B87C}"/>
              </a:ext>
            </a:extLst>
          </p:cNvPr>
          <p:cNvSpPr/>
          <p:nvPr/>
        </p:nvSpPr>
        <p:spPr>
          <a:xfrm>
            <a:off x="827584" y="2787774"/>
            <a:ext cx="2088232" cy="2028536"/>
          </a:xfrm>
          <a:prstGeom prst="ellipse">
            <a:avLst/>
          </a:prstGeom>
          <a:solidFill>
            <a:srgbClr val="FFFF00">
              <a:alpha val="40000"/>
            </a:srgbClr>
          </a:solidFill>
          <a:ln w="19050">
            <a:solidFill>
              <a:srgbClr val="C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4" name="Picture 3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BENEFITS OF MOBILE APPLICATION</a:t>
            </a:r>
            <a:endParaRPr lang="en-SG" sz="1600" b="1" u="sn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562" y="943522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Lists Pending Plans at login itself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600" y="2139702"/>
            <a:ext cx="1296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Calibri Light" panose="020F0302020204030204" pitchFamily="34" charset="0"/>
              </a:rPr>
              <a:t>View contact 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details of the customer.</a:t>
            </a:r>
            <a:endParaRPr lang="en-IN" sz="12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1600" y="1419622"/>
            <a:ext cx="1280142" cy="280831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2699793" y="2139702"/>
            <a:ext cx="1296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Calibri Light" panose="020F0302020204030204" pitchFamily="34" charset="0"/>
              </a:rPr>
              <a:t>Access policy details &amp; 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Proposal given on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the go.</a:t>
            </a:r>
            <a:endParaRPr lang="en-IN" sz="1200" dirty="0"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15794" y="1419622"/>
            <a:ext cx="1280142" cy="280831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4427984" y="1419622"/>
            <a:ext cx="1280142" cy="280831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6172178" y="1419622"/>
            <a:ext cx="1280142" cy="280831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4445928" y="2139702"/>
            <a:ext cx="127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Calibri Light" panose="020F0302020204030204" pitchFamily="34" charset="0"/>
              </a:rPr>
              <a:t>Update Payment 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Details after collection.</a:t>
            </a:r>
            <a:endParaRPr lang="en-IN" sz="1200" dirty="0">
              <a:latin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2139702"/>
            <a:ext cx="12961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Calibri Light" panose="020F0302020204030204" pitchFamily="34" charset="0"/>
              </a:rPr>
              <a:t>View latest appointments fixed for Customer Meeting &amp; Payment Collection</a:t>
            </a:r>
            <a:endParaRPr lang="en-IN" sz="1200" dirty="0">
              <a:latin typeface="Calibri Light" panose="020F0302020204030204" pitchFamily="34" charset="0"/>
            </a:endParaRPr>
          </a:p>
        </p:txBody>
      </p:sp>
      <p:pic>
        <p:nvPicPr>
          <p:cNvPr id="19" name="Picture 18" descr="vi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403" y="1635646"/>
            <a:ext cx="478537" cy="301753"/>
          </a:xfrm>
          <a:prstGeom prst="rect">
            <a:avLst/>
          </a:prstGeom>
        </p:spPr>
      </p:pic>
      <p:pic>
        <p:nvPicPr>
          <p:cNvPr id="22" name="Picture 21" descr="acce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4133" y="1563638"/>
            <a:ext cx="283465" cy="393193"/>
          </a:xfrm>
          <a:prstGeom prst="rect">
            <a:avLst/>
          </a:prstGeom>
        </p:spPr>
      </p:pic>
      <p:pic>
        <p:nvPicPr>
          <p:cNvPr id="23" name="Picture 22" descr="appointm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1373" y="1563638"/>
            <a:ext cx="301753" cy="377953"/>
          </a:xfrm>
          <a:prstGeom prst="rect">
            <a:avLst/>
          </a:prstGeom>
        </p:spPr>
      </p:pic>
      <p:pic>
        <p:nvPicPr>
          <p:cNvPr id="24" name="Picture 23" descr="money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4884" y="1635646"/>
            <a:ext cx="246343" cy="36004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2267744" y="2211710"/>
            <a:ext cx="432048" cy="286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5400000">
            <a:off x="2555776" y="2139702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995936" y="2211710"/>
            <a:ext cx="432048" cy="286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5400000">
            <a:off x="4283968" y="2139702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724128" y="2211710"/>
            <a:ext cx="432048" cy="286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5400000">
            <a:off x="6012160" y="2139702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0000"/>
                </a:solidFill>
                <a:latin typeface="+mj-lt"/>
                <a:ea typeface="Carme"/>
                <a:cs typeface="Carme"/>
                <a:sym typeface="Carme"/>
              </a:rPr>
              <a:t>PENDING PLAN SCREEN</a:t>
            </a:r>
            <a:endParaRPr lang="en-SG" sz="1600" b="1" dirty="0">
              <a:solidFill>
                <a:srgbClr val="CF0000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15916" y="4803998"/>
            <a:ext cx="1512168" cy="169311"/>
            <a:chOff x="3815916" y="4803998"/>
            <a:chExt cx="1512168" cy="169311"/>
          </a:xfrm>
        </p:grpSpPr>
        <p:pic>
          <p:nvPicPr>
            <p:cNvPr id="8" name="Picture 7" descr="ACS Infotech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5916" y="4803998"/>
              <a:ext cx="683568" cy="169311"/>
            </a:xfrm>
            <a:prstGeom prst="rect">
              <a:avLst/>
            </a:prstGeom>
            <a:effectLst/>
          </p:spPr>
        </p:pic>
        <p:pic>
          <p:nvPicPr>
            <p:cNvPr id="9" name="Picture 8" descr="ACS-Infoma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8004" y="4816322"/>
              <a:ext cx="720080" cy="12323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79512" y="954540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Plans assigned to executive are displayed </a:t>
            </a:r>
            <a:endParaRPr lang="en-SG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251520" y="1347614"/>
            <a:ext cx="8640960" cy="324036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Shape 487"/>
          <p:cNvPicPr preferRelativeResize="0"/>
          <p:nvPr/>
        </p:nvPicPr>
        <p:blipFill rotWithShape="1">
          <a:blip r:embed="rId4" cstate="print">
            <a:alphaModFix/>
          </a:blip>
          <a:srcRect b="2381"/>
          <a:stretch/>
        </p:blipFill>
        <p:spPr>
          <a:xfrm>
            <a:off x="3201433" y="1530861"/>
            <a:ext cx="1912533" cy="28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yment modu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139702"/>
            <a:ext cx="1296144" cy="1283682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CS Infote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4" name="Picture 3" descr="ACS-Inf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PAYMENT MODULE</a:t>
            </a:r>
            <a:endParaRPr lang="en-SG" sz="1600" b="1" u="sn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11760" y="1347614"/>
            <a:ext cx="0" cy="288032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5" idx="3"/>
          </p:cNvCxnSpPr>
          <p:nvPr/>
        </p:nvCxnSpPr>
        <p:spPr>
          <a:xfrm>
            <a:off x="2411760" y="1347614"/>
            <a:ext cx="2160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11760" y="4209747"/>
            <a:ext cx="2160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 rot="5400000">
            <a:off x="2627784" y="4137739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2627784" y="1275606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17" name="Straight Connector 16"/>
          <p:cNvCxnSpPr>
            <a:endCxn id="18" idx="3"/>
          </p:cNvCxnSpPr>
          <p:nvPr/>
        </p:nvCxnSpPr>
        <p:spPr>
          <a:xfrm>
            <a:off x="2411760" y="2787774"/>
            <a:ext cx="2160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2627784" y="2715766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sp>
        <p:nvSpPr>
          <p:cNvPr id="19" name="Rectangle 18"/>
          <p:cNvSpPr/>
          <p:nvPr/>
        </p:nvSpPr>
        <p:spPr>
          <a:xfrm>
            <a:off x="3020875" y="1203598"/>
            <a:ext cx="3608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latin typeface="Calibri Light" panose="020F0302020204030204" pitchFamily="34" charset="0"/>
              </a:rPr>
              <a:t>Update details of Payment Received from the Customer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2953" y="2654791"/>
            <a:ext cx="3655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latin typeface="Calibri Light" panose="020F0302020204030204" pitchFamily="34" charset="0"/>
              </a:rPr>
              <a:t>Record details of Payment made to Insurance company 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87823" y="4006973"/>
            <a:ext cx="56540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>
                <a:latin typeface="Calibri Light" panose="020F0302020204030204" pitchFamily="34" charset="0"/>
              </a:rPr>
              <a:t>Compute  Commission earned on each Policy sold and reconcile with Insurance company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1569A0-6C81-4A09-BC47-B5E51A2CB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5619" r="9837" b="20001"/>
          <a:stretch/>
        </p:blipFill>
        <p:spPr>
          <a:xfrm>
            <a:off x="332507" y="1140889"/>
            <a:ext cx="8487965" cy="3108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90019"/>
                </a:solidFill>
                <a:latin typeface="+mj-lt"/>
                <a:ea typeface="Carme"/>
                <a:cs typeface="Carme"/>
                <a:sym typeface="Carme"/>
              </a:rPr>
              <a:t>PAYMENTS RECEIVED</a:t>
            </a:r>
            <a:endParaRPr lang="en-SG" sz="1600" b="1" dirty="0">
              <a:solidFill>
                <a:srgbClr val="D90019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CS Infote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9" name="Picture 8" descr="ACS-Inf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1520" y="1059582"/>
            <a:ext cx="8640960" cy="331236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CAADD-A790-4E10-ABB0-7CABC9AEBE36}"/>
              </a:ext>
            </a:extLst>
          </p:cNvPr>
          <p:cNvSpPr/>
          <p:nvPr/>
        </p:nvSpPr>
        <p:spPr>
          <a:xfrm>
            <a:off x="179512" y="2977433"/>
            <a:ext cx="1187624" cy="467713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5F8A03-0224-40A6-8240-9F34EE94AF40}"/>
              </a:ext>
            </a:extLst>
          </p:cNvPr>
          <p:cNvSpPr/>
          <p:nvPr/>
        </p:nvSpPr>
        <p:spPr>
          <a:xfrm>
            <a:off x="179512" y="2221010"/>
            <a:ext cx="1332148" cy="467713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E0417D-2809-463D-9AF8-8C3F13F06C73}"/>
              </a:ext>
            </a:extLst>
          </p:cNvPr>
          <p:cNvSpPr/>
          <p:nvPr/>
        </p:nvSpPr>
        <p:spPr>
          <a:xfrm>
            <a:off x="5472100" y="3165498"/>
            <a:ext cx="1908212" cy="711696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0000"/>
                </a:solidFill>
                <a:latin typeface="+mj-lt"/>
                <a:ea typeface="Carme"/>
                <a:cs typeface="Carme"/>
                <a:sym typeface="Carme"/>
              </a:rPr>
              <a:t>PAYMENT TO INSURANCE COMPANY</a:t>
            </a:r>
            <a:endParaRPr lang="en-SG" sz="1600" b="1" dirty="0">
              <a:solidFill>
                <a:srgbClr val="CF0000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8" name="Picture 7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2478" y="1275606"/>
            <a:ext cx="8599046" cy="3228022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BF7A-0B52-433C-9ED8-8F059C3CB7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6794" t="19602" r="10186" b="17044"/>
          <a:stretch/>
        </p:blipFill>
        <p:spPr>
          <a:xfrm>
            <a:off x="323528" y="1282076"/>
            <a:ext cx="8547995" cy="30963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495" y="943523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Calibri" pitchFamily="34" charset="0"/>
                <a:ea typeface="Carme"/>
                <a:cs typeface="Carme"/>
                <a:sym typeface="Carme"/>
              </a:rPr>
              <a:t>Track payments to be made to Insurance company </a:t>
            </a:r>
            <a:endParaRPr lang="en-SG" sz="1200" b="1" dirty="0">
              <a:latin typeface="Calibr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130CDA-8CDC-4933-8E77-55FF76849AC6}"/>
              </a:ext>
            </a:extLst>
          </p:cNvPr>
          <p:cNvSpPr/>
          <p:nvPr/>
        </p:nvSpPr>
        <p:spPr>
          <a:xfrm>
            <a:off x="1184544" y="1347614"/>
            <a:ext cx="1947295" cy="293741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90019"/>
                </a:solidFill>
                <a:latin typeface="+mj-lt"/>
                <a:ea typeface="Carme"/>
                <a:cs typeface="Carme"/>
                <a:sym typeface="Carme"/>
              </a:rPr>
              <a:t>DEALER COMMISSION</a:t>
            </a:r>
            <a:endParaRPr lang="en-SG" sz="1600" b="1" dirty="0">
              <a:solidFill>
                <a:srgbClr val="D90019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8" name="Picture 7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AC8F3-C50B-43CB-877F-22DBBC7148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3" t="17336" r="11905" b="17167"/>
          <a:stretch/>
        </p:blipFill>
        <p:spPr>
          <a:xfrm>
            <a:off x="323528" y="1513265"/>
            <a:ext cx="8538925" cy="29306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529" y="954539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Calibri" pitchFamily="34" charset="0"/>
                <a:ea typeface="Carme"/>
                <a:cs typeface="Carme"/>
                <a:sym typeface="Carme"/>
              </a:rPr>
              <a:t>Generate  Dealer Commission due during a period</a:t>
            </a:r>
            <a:endParaRPr lang="en-SG" sz="1200" b="1" dirty="0">
              <a:latin typeface="Calibr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DBA4A7-6919-46BF-9751-71A04FE4FF07}"/>
              </a:ext>
            </a:extLst>
          </p:cNvPr>
          <p:cNvSpPr/>
          <p:nvPr/>
        </p:nvSpPr>
        <p:spPr>
          <a:xfrm>
            <a:off x="1727684" y="1528387"/>
            <a:ext cx="1404156" cy="395291"/>
          </a:xfrm>
          <a:prstGeom prst="ellipse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D900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51520" y="1419622"/>
            <a:ext cx="8640960" cy="309634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2"/>
          <p:cNvSpPr txBox="1"/>
          <p:nvPr/>
        </p:nvSpPr>
        <p:spPr>
          <a:xfrm>
            <a:off x="6516216" y="2931790"/>
            <a:ext cx="2520280" cy="6480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FF0000"/>
              </a:buClr>
              <a:buSzPct val="25000"/>
            </a:pPr>
            <a: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Implemented e CRM Application </a:t>
            </a:r>
            <a:b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overseas at</a:t>
            </a:r>
            <a: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Suzuki Saudi Arabia, </a:t>
            </a:r>
            <a:b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Suzuki Nigeria, Suzuki Panama and </a:t>
            </a:r>
            <a:b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i="0" u="none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Suzuki Costa Rica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1227802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25 years Old Company </a:t>
            </a:r>
            <a:b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in Application Development</a:t>
            </a:r>
            <a:endParaRPr lang="en-SG" sz="1200" dirty="0"/>
          </a:p>
        </p:txBody>
      </p:sp>
      <p:sp>
        <p:nvSpPr>
          <p:cNvPr id="12" name="Rectangle 11"/>
          <p:cNvSpPr/>
          <p:nvPr/>
        </p:nvSpPr>
        <p:spPr>
          <a:xfrm>
            <a:off x="3851920" y="1227802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Working with Automobile Dealerships</a:t>
            </a:r>
            <a:b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in India since 1997</a:t>
            </a:r>
            <a:endParaRPr lang="en-SG" sz="1200" b="1" dirty="0">
              <a:solidFill>
                <a:srgbClr val="D90019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50496" y="1203598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70+ Professionals. Own offices in</a:t>
            </a: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b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Delhi, Hyderabad and Bangalore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55676" y="2811978"/>
            <a:ext cx="2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F0000"/>
              </a:buClr>
              <a:buSzPct val="25000"/>
            </a:pPr>
            <a: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Over 400+ Dealerships across</a:t>
            </a:r>
            <a:b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India are our Customers for </a:t>
            </a:r>
            <a:b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CF0000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DMS &amp; CRM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46018" y="1936849"/>
            <a:ext cx="995785" cy="1089412"/>
            <a:chOff x="3774410" y="2067694"/>
            <a:chExt cx="995785" cy="1089412"/>
          </a:xfrm>
        </p:grpSpPr>
        <p:sp>
          <p:nvSpPr>
            <p:cNvPr id="8" name="Rectangle 7"/>
            <p:cNvSpPr/>
            <p:nvPr/>
          </p:nvSpPr>
          <p:spPr>
            <a:xfrm>
              <a:off x="3774410" y="2787774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b="1" dirty="0">
                  <a:solidFill>
                    <a:srgbClr val="D90019"/>
                  </a:solidFill>
                  <a:latin typeface="Segoe UI Light" pitchFamily="34" charset="0"/>
                </a:rPr>
                <a:t>PROFILE</a:t>
              </a:r>
            </a:p>
          </p:txBody>
        </p:sp>
        <p:pic>
          <p:nvPicPr>
            <p:cNvPr id="17" name="Picture 16" descr="ACS symbo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912" y="2067694"/>
              <a:ext cx="984781" cy="723513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3923928" y="2769587"/>
            <a:ext cx="2448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F0000"/>
              </a:buClr>
              <a:buSzPct val="25000"/>
            </a:pPr>
            <a:r>
              <a:rPr lang="en-US" sz="1200" b="1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Over 260+ Dealerships use our </a:t>
            </a:r>
            <a:br>
              <a:rPr lang="en-US" sz="1200" b="1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CRM Application for:</a:t>
            </a:r>
          </a:p>
          <a:p>
            <a:pPr lvl="0" algn="ctr">
              <a:buSzPct val="100000"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Insurance Renewal Follow up</a:t>
            </a:r>
          </a:p>
          <a:p>
            <a:pPr lvl="0" algn="ctr">
              <a:buSzPct val="100000"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 </a:t>
            </a:r>
            <a:r>
              <a:rPr lang="en-US" sz="1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Service Marketing</a:t>
            </a:r>
          </a:p>
          <a:p>
            <a:pPr lvl="0" algn="ctr">
              <a:buSzPct val="100000"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Enquiry Generation &amp; </a:t>
            </a:r>
            <a:br>
              <a:rPr lang="en-US" sz="1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Tracking and Used Car business </a:t>
            </a:r>
          </a:p>
          <a:p>
            <a:pPr lvl="0" algn="ctr">
              <a:buSzPct val="100000"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 </a:t>
            </a:r>
            <a: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Dealers of MSIL, Hyundai, Toyota,</a:t>
            </a:r>
            <a:b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Tata, Honda Cars, HMSI, Mahindra,</a:t>
            </a:r>
            <a:b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</a:br>
            <a:r>
              <a:rPr lang="en-US" sz="1200" b="1" dirty="0">
                <a:solidFill>
                  <a:srgbClr val="D90019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Chevrolet, Escorts etc…</a:t>
            </a:r>
          </a:p>
        </p:txBody>
      </p:sp>
      <p:pic>
        <p:nvPicPr>
          <p:cNvPr id="10" name="Picture 9" descr="25 yea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575" y="339502"/>
            <a:ext cx="948261" cy="888300"/>
          </a:xfrm>
          <a:prstGeom prst="rect">
            <a:avLst/>
          </a:prstGeom>
        </p:spPr>
      </p:pic>
      <p:pic>
        <p:nvPicPr>
          <p:cNvPr id="11" name="Picture 10" descr="automobile industr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39502"/>
            <a:ext cx="942065" cy="888300"/>
          </a:xfrm>
          <a:prstGeom prst="rect">
            <a:avLst/>
          </a:prstGeom>
        </p:spPr>
      </p:pic>
      <p:pic>
        <p:nvPicPr>
          <p:cNvPr id="13" name="Picture 12" descr="happy customer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1373" y="1905491"/>
            <a:ext cx="824850" cy="911223"/>
          </a:xfrm>
          <a:prstGeom prst="rect">
            <a:avLst/>
          </a:prstGeom>
        </p:spPr>
      </p:pic>
      <p:pic>
        <p:nvPicPr>
          <p:cNvPr id="14" name="Picture 13" descr="locati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9094" y="339503"/>
            <a:ext cx="825314" cy="888299"/>
          </a:xfrm>
          <a:prstGeom prst="rect">
            <a:avLst/>
          </a:prstGeom>
        </p:spPr>
      </p:pic>
      <p:pic>
        <p:nvPicPr>
          <p:cNvPr id="18" name="Picture 17" descr="FP-CA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6016" y="1905491"/>
            <a:ext cx="795650" cy="834273"/>
          </a:xfrm>
          <a:prstGeom prst="rect">
            <a:avLst/>
          </a:prstGeom>
        </p:spPr>
      </p:pic>
      <p:pic>
        <p:nvPicPr>
          <p:cNvPr id="22" name="Picture 21" descr="glob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63562" y="1833483"/>
            <a:ext cx="825589" cy="83425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75656" y="681355"/>
            <a:ext cx="0" cy="3600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1" idx="3"/>
          </p:cNvCxnSpPr>
          <p:nvPr/>
        </p:nvCxnSpPr>
        <p:spPr>
          <a:xfrm>
            <a:off x="1475656" y="681355"/>
            <a:ext cx="2160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75656" y="4281755"/>
            <a:ext cx="2160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 rot="5400000">
            <a:off x="1691680" y="4209747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1691680" y="609347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CS Infotech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26" name="Picture 25" descr="ACS-Infoma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insurance pap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176" y="1491630"/>
            <a:ext cx="936104" cy="936104"/>
          </a:xfrm>
          <a:prstGeom prst="rect">
            <a:avLst/>
          </a:prstGeom>
        </p:spPr>
      </p:pic>
      <p:pic>
        <p:nvPicPr>
          <p:cNvPr id="44" name="Picture 43" descr="sm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5241" y="1491630"/>
            <a:ext cx="1052743" cy="936104"/>
          </a:xfrm>
          <a:prstGeom prst="rect">
            <a:avLst/>
          </a:prstGeom>
        </p:spPr>
      </p:pic>
      <p:pic>
        <p:nvPicPr>
          <p:cNvPr id="42" name="Picture 41" descr="ban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219822"/>
            <a:ext cx="936104" cy="936104"/>
          </a:xfrm>
          <a:prstGeom prst="rect">
            <a:avLst/>
          </a:prstGeom>
        </p:spPr>
      </p:pic>
      <p:pic>
        <p:nvPicPr>
          <p:cNvPr id="40" name="Picture 39" descr="collec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720" y="3219822"/>
            <a:ext cx="954026" cy="950978"/>
          </a:xfrm>
          <a:prstGeom prst="rect">
            <a:avLst/>
          </a:prstGeom>
        </p:spPr>
      </p:pic>
      <p:pic>
        <p:nvPicPr>
          <p:cNvPr id="17" name="Picture 16" descr="proposal creati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560" y="1526941"/>
            <a:ext cx="954026" cy="954026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CS Infotech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4" name="Picture 3" descr="ACS-Info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BACK OFFICE OPERATIONS</a:t>
            </a:r>
            <a:endParaRPr lang="en-SG" sz="1600" b="1" u="sn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1203598"/>
            <a:ext cx="1276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>
                <a:latin typeface="Calibri Light" panose="020F0302020204030204" pitchFamily="34" charset="0"/>
              </a:rPr>
              <a:t>Proposal Creation</a:t>
            </a:r>
            <a:endParaRPr lang="en-US" sz="1200" b="1" dirty="0">
              <a:latin typeface="Calibri Light" panose="020F030202020403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677395" y="2005105"/>
            <a:ext cx="878381" cy="349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2423076" y="3059195"/>
            <a:ext cx="183106" cy="175682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28" name="Straight Connector 27"/>
          <p:cNvCxnSpPr>
            <a:endCxn id="27" idx="3"/>
          </p:cNvCxnSpPr>
          <p:nvPr/>
        </p:nvCxnSpPr>
        <p:spPr>
          <a:xfrm>
            <a:off x="2514629" y="2005105"/>
            <a:ext cx="0" cy="10540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382840" y="2005105"/>
            <a:ext cx="878381" cy="349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 rot="10800000">
            <a:off x="5169667" y="3059195"/>
            <a:ext cx="183106" cy="175682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1" name="Straight Connector 30"/>
          <p:cNvCxnSpPr>
            <a:endCxn id="30" idx="3"/>
          </p:cNvCxnSpPr>
          <p:nvPr/>
        </p:nvCxnSpPr>
        <p:spPr>
          <a:xfrm>
            <a:off x="5261220" y="2005105"/>
            <a:ext cx="0" cy="10540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09544" y="3670585"/>
            <a:ext cx="878381" cy="349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/>
          <p:cNvSpPr/>
          <p:nvPr/>
        </p:nvSpPr>
        <p:spPr>
          <a:xfrm rot="10800000" flipV="1">
            <a:off x="3796372" y="2444309"/>
            <a:ext cx="183106" cy="175682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/>
          <p:cNvCxnSpPr>
            <a:endCxn id="33" idx="3"/>
          </p:cNvCxnSpPr>
          <p:nvPr/>
        </p:nvCxnSpPr>
        <p:spPr>
          <a:xfrm flipV="1">
            <a:off x="3887925" y="2619991"/>
            <a:ext cx="0" cy="10540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56135" y="3670585"/>
            <a:ext cx="878381" cy="349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 flipV="1">
            <a:off x="6542963" y="2444309"/>
            <a:ext cx="183106" cy="175682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7" name="Straight Connector 36"/>
          <p:cNvCxnSpPr>
            <a:endCxn id="36" idx="3"/>
          </p:cNvCxnSpPr>
          <p:nvPr/>
        </p:nvCxnSpPr>
        <p:spPr>
          <a:xfrm flipV="1">
            <a:off x="6634516" y="2619991"/>
            <a:ext cx="0" cy="10540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835696" y="4155926"/>
            <a:ext cx="1409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latin typeface="Calibri Light" panose="020F0302020204030204" pitchFamily="34" charset="0"/>
              </a:rPr>
              <a:t>Payment Collection 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6492" y="1182039"/>
            <a:ext cx="1810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 err="1">
                <a:latin typeface="Calibri Light" panose="020F0302020204030204" pitchFamily="34" charset="0"/>
              </a:rPr>
              <a:t>Cheque</a:t>
            </a:r>
            <a:r>
              <a:rPr lang="en-US" sz="1200" b="1" dirty="0">
                <a:latin typeface="Calibri Light" panose="020F0302020204030204" pitchFamily="34" charset="0"/>
              </a:rPr>
              <a:t> Deposit  </a:t>
            </a:r>
            <a:r>
              <a:rPr lang="en-US" sz="1200" b="1" dirty="0" err="1">
                <a:latin typeface="Calibri Light" panose="020F0302020204030204" pitchFamily="34" charset="0"/>
              </a:rPr>
              <a:t>Updation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49877" y="4190861"/>
            <a:ext cx="1970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latin typeface="Calibri Light" panose="020F0302020204030204" pitchFamily="34" charset="0"/>
              </a:rPr>
              <a:t>Payment </a:t>
            </a:r>
            <a:r>
              <a:rPr lang="en-US" sz="1200" b="1" dirty="0" err="1">
                <a:latin typeface="Calibri Light" panose="020F0302020204030204" pitchFamily="34" charset="0"/>
              </a:rPr>
              <a:t>Realisation</a:t>
            </a:r>
            <a:r>
              <a:rPr lang="en-US" sz="1200" b="1" dirty="0">
                <a:latin typeface="Calibri Light" panose="020F0302020204030204" pitchFamily="34" charset="0"/>
              </a:rPr>
              <a:t> Marking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12160" y="1203598"/>
            <a:ext cx="1303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latin typeface="Calibri Light" panose="020F0302020204030204" pitchFamily="34" charset="0"/>
              </a:rPr>
              <a:t>Policy Distribution</a:t>
            </a:r>
            <a:endParaRPr lang="en-IN" sz="1200" b="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m pic.png"/>
          <p:cNvPicPr>
            <a:picLocks noChangeAspect="1"/>
          </p:cNvPicPr>
          <p:nvPr/>
        </p:nvPicPr>
        <p:blipFill>
          <a:blip r:embed="rId2" cstate="print"/>
          <a:srcRect l="13746" r="688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Rectangle 3"/>
            <p:cNvSpPr/>
            <p:nvPr/>
          </p:nvSpPr>
          <p:spPr>
            <a:xfrm flipV="1">
              <a:off x="0" y="0"/>
              <a:ext cx="9144000" cy="113159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/>
            <p:cNvSpPr/>
            <p:nvPr/>
          </p:nvSpPr>
          <p:spPr>
            <a:xfrm flipV="1">
              <a:off x="0" y="4011910"/>
              <a:ext cx="9144000" cy="113159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-2005955" y="2005955"/>
              <a:ext cx="5143500" cy="113159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/>
            <p:cNvSpPr/>
            <p:nvPr/>
          </p:nvSpPr>
          <p:spPr>
            <a:xfrm rot="5400000" flipV="1">
              <a:off x="6006455" y="2005955"/>
              <a:ext cx="5143500" cy="113159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7624" y="1203598"/>
              <a:ext cx="6768752" cy="273630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54824" y="2067694"/>
              <a:ext cx="443435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Segoe UI Light" pitchFamily="34" charset="0"/>
                </a:rPr>
                <a:t>THANK YOU!</a:t>
              </a:r>
              <a:endParaRPr lang="en-SG" sz="6000" dirty="0">
                <a:solidFill>
                  <a:schemeClr val="bg1"/>
                </a:solidFill>
                <a:latin typeface="Segoe UI Light" pitchFamily="34" charset="0"/>
              </a:endParaRPr>
            </a:p>
          </p:txBody>
        </p:sp>
      </p:grpSp>
      <p:sp>
        <p:nvSpPr>
          <p:cNvPr id="3" name="Subtitle 7"/>
          <p:cNvSpPr txBox="1">
            <a:spLocks/>
          </p:cNvSpPr>
          <p:nvPr/>
        </p:nvSpPr>
        <p:spPr>
          <a:xfrm>
            <a:off x="3239852" y="4365104"/>
            <a:ext cx="2664296" cy="43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Lt BT" pitchFamily="34" charset="0"/>
                <a:ea typeface="+mn-ea"/>
                <a:cs typeface="+mn-cs"/>
              </a:rPr>
              <a:t>www.acsinfotech.com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Lt BT" pitchFamily="34" charset="0"/>
              <a:ea typeface="+mn-ea"/>
              <a:cs typeface="+mn-cs"/>
            </a:endParaRPr>
          </a:p>
        </p:txBody>
      </p:sp>
      <p:pic>
        <p:nvPicPr>
          <p:cNvPr id="13" name="Picture 12" descr="logo 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9498" y="555526"/>
            <a:ext cx="1905004" cy="472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85856" y="4037002"/>
            <a:ext cx="2972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2000" dirty="0">
                <a:solidFill>
                  <a:schemeClr val="bg1"/>
                </a:solidFill>
                <a:latin typeface="Futura Lt BT" pitchFamily="34" charset="0"/>
                <a:ea typeface="Carme"/>
                <a:cs typeface="Carme"/>
                <a:sym typeface="Carme"/>
              </a:rPr>
              <a:t>support@acsinfotech.com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rketing-office-internet-267507.jpg"/>
          <p:cNvPicPr>
            <a:picLocks noChangeAspect="1"/>
          </p:cNvPicPr>
          <p:nvPr/>
        </p:nvPicPr>
        <p:blipFill>
          <a:blip r:embed="rId2" cstate="print"/>
          <a:srcRect t="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0" y="0"/>
            <a:ext cx="9144000" cy="113159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 rot="5400000" flipV="1">
            <a:off x="6006455" y="2005955"/>
            <a:ext cx="5143500" cy="113159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 rot="5400000" flipV="1">
            <a:off x="-2005955" y="2005955"/>
            <a:ext cx="5143500" cy="113159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1187624" y="1203598"/>
            <a:ext cx="6768752" cy="27363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2956013" y="2140863"/>
            <a:ext cx="32319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 Light" pitchFamily="34" charset="0"/>
              </a:rPr>
              <a:t>WHY US?</a:t>
            </a:r>
            <a:endParaRPr lang="en-SG" sz="6000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4011910"/>
            <a:ext cx="9144000" cy="113159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9512" y="62753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ea typeface="Carme"/>
                <a:cs typeface="Carme"/>
                <a:sym typeface="Carme"/>
              </a:rPr>
              <a:t>A WEB BASED CUSTOMER RELATIONSHIP MANAGEMENT SYSTEM:</a:t>
            </a:r>
            <a:endParaRPr lang="en-SG" dirty="0">
              <a:solidFill>
                <a:schemeClr val="tx1">
                  <a:lumMod val="65000"/>
                  <a:lumOff val="3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5" name="Shape 116"/>
          <p:cNvSpPr/>
          <p:nvPr/>
        </p:nvSpPr>
        <p:spPr>
          <a:xfrm>
            <a:off x="3851920" y="1117756"/>
            <a:ext cx="5040560" cy="31888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Noto Sans Symbols"/>
                <a:cs typeface="Noto Sans Symbols"/>
                <a:sym typeface="Carme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Close monitoring and aggressive follow up of customers for:</a:t>
            </a: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	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Insurance Renewal</a:t>
            </a: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	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Service Marketing</a:t>
            </a: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	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Enquiry for purchase of new vehicles.</a:t>
            </a:r>
          </a:p>
          <a:p>
            <a:pPr marR="0" lvl="0" algn="l" rtl="0">
              <a:spcBef>
                <a:spcPts val="0"/>
              </a:spcBef>
              <a:buClr>
                <a:schemeClr val="dk1"/>
              </a:buClr>
              <a:buFont typeface="Noto Sans Symbols"/>
              <a:buNone/>
              <a:tabLst>
                <a:tab pos="174625" algn="l"/>
              </a:tabLst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rme"/>
              <a:cs typeface="Carme"/>
              <a:sym typeface="Carme"/>
            </a:endParaRPr>
          </a:p>
          <a:p>
            <a:pPr lvl="0">
              <a:buSzPct val="25000"/>
              <a:tabLst>
                <a:tab pos="174625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</a:t>
            </a:r>
            <a:r>
              <a:rPr lang="en-US" sz="1400" b="1" dirty="0">
                <a:solidFill>
                  <a:srgbClr val="CF0000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Creating, Updating and accessing a UNIQUE-centralized-	customer-database for a dealership with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complete history 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	of a customer from: 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	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Enquiry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Sales,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Service </a:t>
            </a:r>
            <a:r>
              <a:rPr lang="en-US" sz="1000" dirty="0">
                <a:solidFill>
                  <a:srgbClr val="FF0000"/>
                </a:solidFill>
                <a:latin typeface="DingbatsOne" pitchFamily="2" charset="0"/>
                <a:ea typeface="Noto Sans Symbols"/>
                <a:cs typeface="Noto Sans Symbols"/>
                <a:sym typeface="Noto Sans Symbols"/>
              </a:rPr>
              <a:t>v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Insurance.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rme"/>
              <a:cs typeface="Carme"/>
              <a:sym typeface="Carme"/>
            </a:endParaRP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ea typeface="Noto Sans Symbols"/>
              <a:cs typeface="Noto Sans Symbols"/>
              <a:sym typeface="Noto Sans Symbols"/>
            </a:endParaRP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Creating more opportunities for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upselling and cross-selling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of 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	services and products during each interaction with the customer.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rme"/>
              <a:cs typeface="Carme"/>
              <a:sym typeface="Carme"/>
            </a:endParaRP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ea typeface="Noto Sans Symbols"/>
              <a:cs typeface="Noto Sans Symbols"/>
              <a:sym typeface="Noto Sans Symbols"/>
            </a:endParaRPr>
          </a:p>
          <a:p>
            <a:pPr marR="0" lvl="0" algn="l" rtl="0">
              <a:spcBef>
                <a:spcPts val="0"/>
              </a:spcBef>
              <a:buSzPct val="25000"/>
              <a:buNone/>
              <a:tabLst>
                <a:tab pos="174625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Giving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instant information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to Top Management at all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	 remote locations for critical decision making.</a:t>
            </a:r>
          </a:p>
        </p:txBody>
      </p:sp>
      <p:pic>
        <p:nvPicPr>
          <p:cNvPr id="10" name="Picture 9" descr="networ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1" y="1131590"/>
            <a:ext cx="2880319" cy="2756876"/>
          </a:xfrm>
          <a:prstGeom prst="rect">
            <a:avLst/>
          </a:prstGeom>
        </p:spPr>
      </p:pic>
      <p:pic>
        <p:nvPicPr>
          <p:cNvPr id="16" name="Picture 15" descr="service market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2444103"/>
            <a:ext cx="963060" cy="93610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CS Infote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19" name="Picture 18" descr="ACS-Infom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Connector 20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9512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pic>
        <p:nvPicPr>
          <p:cNvPr id="24" name="Picture 23" descr="insuranc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1275606"/>
            <a:ext cx="975342" cy="936104"/>
          </a:xfrm>
          <a:prstGeom prst="rect">
            <a:avLst/>
          </a:prstGeom>
        </p:spPr>
      </p:pic>
      <p:pic>
        <p:nvPicPr>
          <p:cNvPr id="14" name="Picture 13" descr="new vehica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568" y="3740247"/>
            <a:ext cx="936104" cy="10075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5"/>
          <p:cNvSpPr/>
          <p:nvPr/>
        </p:nvSpPr>
        <p:spPr>
          <a:xfrm>
            <a:off x="2123728" y="1243558"/>
            <a:ext cx="6768752" cy="32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SzPct val="25000"/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Noto Sans Symbols"/>
                <a:cs typeface="Noto Sans Symbols"/>
                <a:sym typeface="Carme"/>
              </a:rPr>
              <a:t>	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Data Management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– need to focus on Roll Over  customers, new visitors at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	workshops &amp; Non visiting Customers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25000"/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</a:t>
            </a:r>
            <a:r>
              <a:rPr lang="en-US" sz="1400" b="1" dirty="0" err="1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Uncaptured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Data –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Data from Checkup camps, Vehicles for evaluation, Third party data </a:t>
            </a:r>
          </a:p>
          <a:p>
            <a:pPr lvl="0">
              <a:lnSpc>
                <a:spcPct val="150000"/>
              </a:lnSpc>
              <a:buSzPct val="25000"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 	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Loss of enquiry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if NO TIMELY FOLLOW UP.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25000"/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High cost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of Hardware &amp; software maintenance at all operational units.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25000"/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Need for Dynamic monitoring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– Post-mortem Vs In-process Working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25000"/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	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Quality improvement of calls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done by tele-callers – Review Call logs for quality check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ea typeface="Noto Sans Symbols"/>
              <a:cs typeface="Noto Sans Symbols"/>
              <a:sym typeface="Noto Sans Symbols"/>
            </a:endParaRPr>
          </a:p>
          <a:p>
            <a:pPr lvl="0">
              <a:buSzPct val="25000"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	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Ensuring high margins </a:t>
            </a:r>
            <a:r>
              <a:rPr lang="en-US" sz="1400" b="1" dirty="0" err="1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inspite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of decreasing commission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.  Replace cash discount with 	Freebie Coupons for Workshop services</a:t>
            </a:r>
          </a:p>
          <a:p>
            <a:pPr lvl="0">
              <a:buSzPct val="25000"/>
              <a:tabLst>
                <a:tab pos="176213" algn="l"/>
              </a:tabLst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Noto Sans Symbols"/>
                <a:cs typeface="Noto Sans Symbols"/>
                <a:sym typeface="Noto Sans Symbols"/>
              </a:rPr>
              <a:t>●	 </a:t>
            </a:r>
            <a:r>
              <a:rPr lang="en-US" sz="1400" b="1" dirty="0">
                <a:solidFill>
                  <a:srgbClr val="D90019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Improve call center efficiency &amp; reduce cost</a:t>
            </a:r>
            <a:r>
              <a:rPr lang="en-US" sz="1400" dirty="0">
                <a:solidFill>
                  <a:srgbClr val="D90019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– Use Dialer to increase number of calls / 	</a:t>
            </a:r>
            <a:r>
              <a:rPr lang="en-US" sz="1400" dirty="0" err="1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tele</a:t>
            </a: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rme"/>
                <a:cs typeface="Carme"/>
                <a:sym typeface="Carme"/>
              </a:rPr>
              <a:t>-caller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endParaRPr lang="en-US" sz="1400" dirty="0">
              <a:solidFill>
                <a:schemeClr val="dk1"/>
              </a:solidFill>
              <a:latin typeface="Calibri" panose="020F0502020204030204" pitchFamily="34" charset="0"/>
              <a:ea typeface="Carme"/>
              <a:cs typeface="Carme"/>
              <a:sym typeface="Carme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rme"/>
              <a:cs typeface="Carme"/>
              <a:sym typeface="Carm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llen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416" y="1851670"/>
            <a:ext cx="1350338" cy="13681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9512" y="62753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ea typeface="Carme"/>
                <a:cs typeface="Carme"/>
                <a:sym typeface="Carme"/>
              </a:rPr>
              <a:t>COMMON CHALLENGES FACED BY INSURANCE TEAM AT A DEALERSHIP</a:t>
            </a:r>
            <a:endParaRPr lang="en-SG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CS Infote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15" name="Picture 14" descr="ACS-Inf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9512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9512" y="62753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ea typeface="Carme"/>
                <a:cs typeface="Carme"/>
                <a:sym typeface="Carme"/>
              </a:rPr>
              <a:t>FOLLOW-UP PROCESS</a:t>
            </a:r>
            <a:endParaRPr lang="en-SG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pic>
        <p:nvPicPr>
          <p:cNvPr id="6" name="Picture 5" descr="FP-SEND SM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09395"/>
            <a:ext cx="749299" cy="725810"/>
          </a:xfrm>
          <a:prstGeom prst="rect">
            <a:avLst/>
          </a:prstGeom>
        </p:spPr>
      </p:pic>
      <p:pic>
        <p:nvPicPr>
          <p:cNvPr id="7" name="Picture 6" descr="FP-C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077547"/>
            <a:ext cx="720080" cy="755036"/>
          </a:xfrm>
          <a:prstGeom prst="rect">
            <a:avLst/>
          </a:prstGeom>
        </p:spPr>
      </p:pic>
      <p:pic>
        <p:nvPicPr>
          <p:cNvPr id="8" name="Picture 7" descr="FP-PICK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904" y="3077547"/>
            <a:ext cx="792088" cy="740332"/>
          </a:xfrm>
          <a:prstGeom prst="rect">
            <a:avLst/>
          </a:prstGeom>
        </p:spPr>
      </p:pic>
      <p:pic>
        <p:nvPicPr>
          <p:cNvPr id="9" name="Picture 8" descr="FP-NEW YEAR POLIC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1709395"/>
            <a:ext cx="768703" cy="720080"/>
          </a:xfrm>
          <a:prstGeom prst="rect">
            <a:avLst/>
          </a:prstGeom>
        </p:spPr>
      </p:pic>
      <p:pic>
        <p:nvPicPr>
          <p:cNvPr id="10" name="Picture 9" descr="FP-FUTURE PLA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709395"/>
            <a:ext cx="720080" cy="743383"/>
          </a:xfrm>
          <a:prstGeom prst="rect">
            <a:avLst/>
          </a:prstGeom>
        </p:spPr>
      </p:pic>
      <p:pic>
        <p:nvPicPr>
          <p:cNvPr id="11" name="Picture 10" descr="FP-CASE CLOS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6016" y="1677457"/>
            <a:ext cx="792087" cy="707871"/>
          </a:xfrm>
          <a:prstGeom prst="rect">
            <a:avLst/>
          </a:prstGeom>
        </p:spPr>
      </p:pic>
      <p:pic>
        <p:nvPicPr>
          <p:cNvPr id="12" name="Picture 11" descr="FP-FUTUR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3964" y="3077547"/>
            <a:ext cx="764500" cy="72008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187624" y="2069435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 rot="10800000">
            <a:off x="1835696" y="2933531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  <p:cxnSp>
        <p:nvCxnSpPr>
          <p:cNvPr id="15" name="Straight Connector 14"/>
          <p:cNvCxnSpPr>
            <a:endCxn id="14" idx="3"/>
          </p:cNvCxnSpPr>
          <p:nvPr/>
        </p:nvCxnSpPr>
        <p:spPr>
          <a:xfrm>
            <a:off x="1907704" y="2069435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77083" y="2069435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 rot="10800000">
            <a:off x="3995936" y="2933531"/>
            <a:ext cx="144016" cy="144016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4067944" y="2069435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537323" y="2069435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6156176" y="2933531"/>
            <a:ext cx="144016" cy="144016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Connector 20"/>
          <p:cNvCxnSpPr>
            <a:endCxn id="20" idx="3"/>
          </p:cNvCxnSpPr>
          <p:nvPr/>
        </p:nvCxnSpPr>
        <p:spPr>
          <a:xfrm>
            <a:off x="6228184" y="2069435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697563" y="2069435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/>
          <p:nvPr/>
        </p:nvSpPr>
        <p:spPr>
          <a:xfrm rot="10800000">
            <a:off x="8316416" y="2933531"/>
            <a:ext cx="144016" cy="144016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/>
          <p:cNvCxnSpPr>
            <a:endCxn id="23" idx="3"/>
          </p:cNvCxnSpPr>
          <p:nvPr/>
        </p:nvCxnSpPr>
        <p:spPr>
          <a:xfrm>
            <a:off x="8388424" y="2069435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96963" y="3434722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/>
          <p:nvPr/>
        </p:nvSpPr>
        <p:spPr>
          <a:xfrm rot="10800000" flipV="1">
            <a:off x="2915816" y="2429475"/>
            <a:ext cx="144016" cy="144016"/>
          </a:xfrm>
          <a:prstGeom prst="triangle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Straight Connector 26"/>
          <p:cNvCxnSpPr>
            <a:endCxn id="26" idx="3"/>
          </p:cNvCxnSpPr>
          <p:nvPr/>
        </p:nvCxnSpPr>
        <p:spPr>
          <a:xfrm flipV="1">
            <a:off x="2987824" y="2573491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57203" y="3434722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 flipV="1">
            <a:off x="5076056" y="2429475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Connector 29"/>
          <p:cNvCxnSpPr>
            <a:endCxn id="29" idx="3"/>
          </p:cNvCxnSpPr>
          <p:nvPr/>
        </p:nvCxnSpPr>
        <p:spPr>
          <a:xfrm flipV="1">
            <a:off x="5148064" y="2573491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88224" y="3434722"/>
            <a:ext cx="690861" cy="2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 rot="10800000" flipV="1">
            <a:off x="7207077" y="2429475"/>
            <a:ext cx="144016" cy="144016"/>
          </a:xfrm>
          <a:prstGeom prst="triangle">
            <a:avLst/>
          </a:prstGeom>
          <a:solidFill>
            <a:srgbClr val="D9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/>
          <p:cNvCxnSpPr>
            <a:endCxn id="32" idx="3"/>
          </p:cNvCxnSpPr>
          <p:nvPr/>
        </p:nvCxnSpPr>
        <p:spPr>
          <a:xfrm flipV="1">
            <a:off x="7279085" y="2573491"/>
            <a:ext cx="0" cy="864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187624" y="3814550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SG" sz="1200" b="1" dirty="0"/>
            </a:br>
            <a:r>
              <a:rPr lang="en-SG" sz="1200" b="1" dirty="0"/>
              <a:t>Outbound calls to Prospects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-3709" y="1033330"/>
            <a:ext cx="169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SG" sz="1200" b="1" dirty="0">
                <a:solidFill>
                  <a:prstClr val="black"/>
                </a:solidFill>
              </a:rPr>
              <a:t>Send Personalized SMS/ Email/ Insurance Reminders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11760" y="1057325"/>
            <a:ext cx="1224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/>
              <a:t>Define future </a:t>
            </a:r>
            <a:br>
              <a:rPr lang="en-SG" sz="1200" b="1" dirty="0"/>
            </a:br>
            <a:r>
              <a:rPr lang="en-SG" sz="1200" b="1" dirty="0"/>
              <a:t>follow-up plans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47864" y="3814551"/>
            <a:ext cx="151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/>
              <a:t>Generate Appointment report for Field Executives / “Pickers”.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25079" y="3814551"/>
            <a:ext cx="165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/>
              <a:t>Update payments received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46310" y="382556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>
                <a:solidFill>
                  <a:srgbClr val="169A19"/>
                </a:solidFill>
              </a:rPr>
              <a:t>Auto creation </a:t>
            </a:r>
            <a:br>
              <a:rPr lang="en-SG" sz="1200" b="1" dirty="0">
                <a:solidFill>
                  <a:srgbClr val="169A19"/>
                </a:solidFill>
              </a:rPr>
            </a:br>
            <a:r>
              <a:rPr lang="en-SG" sz="1200" b="1" dirty="0">
                <a:solidFill>
                  <a:srgbClr val="169A19"/>
                </a:solidFill>
              </a:rPr>
              <a:t>of action </a:t>
            </a:r>
            <a:br>
              <a:rPr lang="en-SG" sz="1200" b="1" dirty="0">
                <a:solidFill>
                  <a:srgbClr val="169A19"/>
                </a:solidFill>
              </a:rPr>
            </a:br>
            <a:r>
              <a:rPr lang="en-SG" sz="1200" b="1" dirty="0">
                <a:solidFill>
                  <a:srgbClr val="169A19"/>
                </a:solidFill>
              </a:rPr>
              <a:t>plan for future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44959" y="1031642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>
                <a:solidFill>
                  <a:srgbClr val="CF0000"/>
                </a:solidFill>
              </a:rPr>
              <a:t>Close the case as Bought / Lost / Do not Contact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654518" y="102821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b="1" dirty="0"/>
              <a:t>Upload policy Information</a:t>
            </a:r>
          </a:p>
        </p:txBody>
      </p:sp>
      <p:pic>
        <p:nvPicPr>
          <p:cNvPr id="42" name="Picture 41" descr="FP-PAYME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8144" y="3045609"/>
            <a:ext cx="727136" cy="76459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CS Infotech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45" name="Picture 44" descr="ACS-Infoma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9512" y="62753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ea typeface="Carme"/>
                <a:cs typeface="Carme"/>
                <a:sym typeface="Carme"/>
              </a:rPr>
              <a:t>FOLLOW-UP PROCESS</a:t>
            </a:r>
            <a:endParaRPr lang="en-SG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2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10" name="Picture 9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1520" y="1388124"/>
            <a:ext cx="8640960" cy="319984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Shape 313"/>
          <p:cNvPicPr preferRelativeResize="0"/>
          <p:nvPr/>
        </p:nvPicPr>
        <p:blipFill rotWithShape="1">
          <a:blip r:embed="rId4" cstate="print">
            <a:alphaModFix/>
          </a:blip>
          <a:srcRect t="16585" r="894" b="4333"/>
          <a:stretch/>
        </p:blipFill>
        <p:spPr>
          <a:xfrm>
            <a:off x="331504" y="1419622"/>
            <a:ext cx="7984912" cy="31093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FF3D502-B736-4D62-AF87-5CC9D019405A}"/>
              </a:ext>
            </a:extLst>
          </p:cNvPr>
          <p:cNvSpPr/>
          <p:nvPr/>
        </p:nvSpPr>
        <p:spPr>
          <a:xfrm>
            <a:off x="5051743" y="1494616"/>
            <a:ext cx="932206" cy="263965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43F717-611D-44AD-9729-48483FC1559B}"/>
              </a:ext>
            </a:extLst>
          </p:cNvPr>
          <p:cNvSpPr/>
          <p:nvPr/>
        </p:nvSpPr>
        <p:spPr>
          <a:xfrm>
            <a:off x="1855609" y="1890562"/>
            <a:ext cx="1997583" cy="263965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B483AF-F556-469B-9256-EDC316D4044D}"/>
              </a:ext>
            </a:extLst>
          </p:cNvPr>
          <p:cNvSpPr/>
          <p:nvPr/>
        </p:nvSpPr>
        <p:spPr>
          <a:xfrm>
            <a:off x="2560800" y="2735716"/>
            <a:ext cx="932206" cy="263965"/>
          </a:xfrm>
          <a:prstGeom prst="ellipse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BDC027-4D88-4D19-84AA-A0FADA1B52DF}"/>
              </a:ext>
            </a:extLst>
          </p:cNvPr>
          <p:cNvSpPr/>
          <p:nvPr/>
        </p:nvSpPr>
        <p:spPr>
          <a:xfrm>
            <a:off x="3387090" y="2746223"/>
            <a:ext cx="865150" cy="263965"/>
          </a:xfrm>
          <a:prstGeom prst="ellipse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15DF-9C50-44CC-82C6-DBC8BB26147A}"/>
              </a:ext>
            </a:extLst>
          </p:cNvPr>
          <p:cNvSpPr/>
          <p:nvPr/>
        </p:nvSpPr>
        <p:spPr>
          <a:xfrm>
            <a:off x="4119537" y="2752513"/>
            <a:ext cx="932206" cy="290361"/>
          </a:xfrm>
          <a:prstGeom prst="ellipse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E7280A-58DF-408A-936E-D304A0B001B8}"/>
              </a:ext>
            </a:extLst>
          </p:cNvPr>
          <p:cNvSpPr/>
          <p:nvPr/>
        </p:nvSpPr>
        <p:spPr>
          <a:xfrm>
            <a:off x="4918570" y="2746223"/>
            <a:ext cx="932206" cy="263965"/>
          </a:xfrm>
          <a:prstGeom prst="ellipse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038AEA-CB09-4EF1-BCD6-EAB7D02D3DD9}"/>
              </a:ext>
            </a:extLst>
          </p:cNvPr>
          <p:cNvSpPr/>
          <p:nvPr/>
        </p:nvSpPr>
        <p:spPr>
          <a:xfrm>
            <a:off x="5784190" y="2738700"/>
            <a:ext cx="932206" cy="263965"/>
          </a:xfrm>
          <a:prstGeom prst="ellips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ED1D3B-BDB6-47A6-97EA-225C84E109AE}"/>
              </a:ext>
            </a:extLst>
          </p:cNvPr>
          <p:cNvSpPr/>
          <p:nvPr/>
        </p:nvSpPr>
        <p:spPr>
          <a:xfrm>
            <a:off x="5147825" y="3017712"/>
            <a:ext cx="865620" cy="720597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7BDDDE-B99A-4D80-97EB-294571A2448F}"/>
              </a:ext>
            </a:extLst>
          </p:cNvPr>
          <p:cNvSpPr/>
          <p:nvPr/>
        </p:nvSpPr>
        <p:spPr>
          <a:xfrm>
            <a:off x="1722437" y="4182978"/>
            <a:ext cx="1464894" cy="197973"/>
          </a:xfrm>
          <a:prstGeom prst="roundRect">
            <a:avLst/>
          </a:prstGeom>
          <a:solidFill>
            <a:srgbClr val="FFFF00">
              <a:alpha val="4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7120DD-CB4F-429D-BE27-F8BAC04711A1}"/>
              </a:ext>
            </a:extLst>
          </p:cNvPr>
          <p:cNvSpPr/>
          <p:nvPr/>
        </p:nvSpPr>
        <p:spPr>
          <a:xfrm>
            <a:off x="6516637" y="1692589"/>
            <a:ext cx="1598067" cy="263965"/>
          </a:xfrm>
          <a:prstGeom prst="ellipse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0E2C32-4EDC-4C20-8D46-D9B421113AC2}"/>
              </a:ext>
            </a:extLst>
          </p:cNvPr>
          <p:cNvSpPr/>
          <p:nvPr/>
        </p:nvSpPr>
        <p:spPr>
          <a:xfrm>
            <a:off x="4119537" y="1494616"/>
            <a:ext cx="932206" cy="263965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F113F1-DBB2-498C-9AB9-CEDF423F2CEB}"/>
              </a:ext>
            </a:extLst>
          </p:cNvPr>
          <p:cNvSpPr/>
          <p:nvPr/>
        </p:nvSpPr>
        <p:spPr>
          <a:xfrm>
            <a:off x="6050534" y="1463481"/>
            <a:ext cx="932206" cy="295098"/>
          </a:xfrm>
          <a:prstGeom prst="ellipse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25" name="Rectangle 24"/>
          <p:cNvSpPr/>
          <p:nvPr/>
        </p:nvSpPr>
        <p:spPr>
          <a:xfrm>
            <a:off x="179512" y="915566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 sz="1200" b="1" dirty="0">
                <a:solidFill>
                  <a:schemeClr val="dk1"/>
                </a:solidFill>
                <a:sym typeface="Arial"/>
              </a:rPr>
              <a:t> Follow-ups done by the Tele-callers can be entered  as “Action Taken” &amp; “Next Action Plan”</a:t>
            </a:r>
          </a:p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 sz="1200" b="1" dirty="0">
                <a:solidFill>
                  <a:schemeClr val="dk1"/>
                </a:solidFill>
                <a:sym typeface="Arial"/>
              </a:rPr>
              <a:t> Users  can also view Follow-up History.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9512" y="62753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ea typeface="Carme"/>
                <a:cs typeface="Carme"/>
                <a:sym typeface="Carme"/>
              </a:rPr>
              <a:t>KEY FEATURES</a:t>
            </a:r>
            <a:endParaRPr lang="en-SG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16" name="Picture 15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1520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>
            <a:off x="1707682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/>
          <p:cNvSpPr/>
          <p:nvPr/>
        </p:nvSpPr>
        <p:spPr>
          <a:xfrm>
            <a:off x="3195847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/>
        </p:nvSpPr>
        <p:spPr>
          <a:xfrm>
            <a:off x="4668011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6140174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7612338" y="1131590"/>
            <a:ext cx="1280142" cy="30243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 descr="dashboar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493" y="1249472"/>
            <a:ext cx="977163" cy="896454"/>
          </a:xfrm>
          <a:prstGeom prst="rect">
            <a:avLst/>
          </a:prstGeom>
        </p:spPr>
      </p:pic>
      <p:pic>
        <p:nvPicPr>
          <p:cNvPr id="19" name="Picture 18" descr="freebi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864" y="1249472"/>
            <a:ext cx="948339" cy="890689"/>
          </a:xfrm>
          <a:prstGeom prst="rect">
            <a:avLst/>
          </a:prstGeom>
        </p:spPr>
      </p:pic>
      <p:pic>
        <p:nvPicPr>
          <p:cNvPr id="20" name="Picture 19" descr="smart communicati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119" y="1249472"/>
            <a:ext cx="890689" cy="890689"/>
          </a:xfrm>
          <a:prstGeom prst="rect">
            <a:avLst/>
          </a:prstGeom>
        </p:spPr>
      </p:pic>
      <p:pic>
        <p:nvPicPr>
          <p:cNvPr id="21" name="Picture 20" descr="mobile application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6263" y="1177464"/>
            <a:ext cx="1063638" cy="965633"/>
          </a:xfrm>
          <a:prstGeom prst="rect">
            <a:avLst/>
          </a:prstGeom>
        </p:spPr>
      </p:pic>
      <p:pic>
        <p:nvPicPr>
          <p:cNvPr id="22" name="Picture 21" descr="back offic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3916" y="1249472"/>
            <a:ext cx="956986" cy="925278"/>
          </a:xfrm>
          <a:prstGeom prst="rect">
            <a:avLst/>
          </a:prstGeom>
        </p:spPr>
      </p:pic>
      <p:pic>
        <p:nvPicPr>
          <p:cNvPr id="23" name="Picture 22" descr="payment modul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577" y="1249472"/>
            <a:ext cx="899336" cy="89068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99681" y="2329592"/>
            <a:ext cx="1296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latin typeface="+mj-lt"/>
              </a:rPr>
              <a:t>Smart Communication</a:t>
            </a:r>
          </a:p>
          <a:p>
            <a:pPr lvl="0" algn="ctr"/>
            <a:endParaRPr lang="en-IN" sz="1200" dirty="0">
              <a:latin typeface="+mj-lt"/>
            </a:endParaRPr>
          </a:p>
          <a:p>
            <a:pPr lvl="0" algn="ctr"/>
            <a:r>
              <a:rPr lang="en-US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Dialer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Auto SMS and Bulk SMS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latin typeface="+mj-lt"/>
                <a:ea typeface="Carme"/>
                <a:cs typeface="Carme"/>
                <a:sym typeface="Carme"/>
              </a:rPr>
              <a:t>Auto Mails and Auto Reports</a:t>
            </a:r>
            <a:endParaRPr lang="en-US" sz="12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3848" y="2329592"/>
            <a:ext cx="12961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/>
              <a:t>Freebie </a:t>
            </a:r>
            <a:br>
              <a:rPr lang="en-US" sz="1200" b="1" dirty="0"/>
            </a:br>
            <a:r>
              <a:rPr lang="en-US" sz="1200" b="1" dirty="0"/>
              <a:t>Module</a:t>
            </a:r>
          </a:p>
          <a:p>
            <a:pPr lvl="0" algn="ctr"/>
            <a:endParaRPr lang="en-IN" sz="1200" dirty="0">
              <a:solidFill>
                <a:schemeClr val="dk1"/>
              </a:solidFill>
              <a:ea typeface="Carme"/>
              <a:cs typeface="Carme"/>
              <a:sym typeface="Carme"/>
            </a:endParaRPr>
          </a:p>
          <a:p>
            <a:pPr lvl="0" algn="ctr"/>
            <a:r>
              <a:rPr lang="en-IN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C</a:t>
            </a:r>
            <a:r>
              <a:rPr lang="en-US" sz="1200" dirty="0" err="1">
                <a:solidFill>
                  <a:schemeClr val="dk1"/>
                </a:solidFill>
                <a:ea typeface="Carme"/>
                <a:cs typeface="Carme"/>
                <a:sym typeface="Carme"/>
              </a:rPr>
              <a:t>oupon</a:t>
            </a:r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 Issue &amp; Tracking</a:t>
            </a:r>
          </a:p>
          <a:p>
            <a:pPr lvl="0" algn="ctr"/>
            <a:b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</a:br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Tagging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Printing 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Redemption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251520" y="2329592"/>
            <a:ext cx="1296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latin typeface="+mj-lt"/>
              </a:rPr>
              <a:t>Dashboard</a:t>
            </a:r>
          </a:p>
          <a:p>
            <a:pPr lvl="0" algn="ctr"/>
            <a:endParaRPr lang="en-US" sz="1200" b="1" dirty="0">
              <a:latin typeface="+mj-lt"/>
            </a:endParaRPr>
          </a:p>
          <a:p>
            <a:pPr lvl="0" algn="ctr"/>
            <a:r>
              <a:rPr lang="en-US" sz="1200" dirty="0"/>
              <a:t>Graphical Display Of</a:t>
            </a:r>
            <a:r>
              <a:rPr lang="en-US" sz="1200" b="1" dirty="0"/>
              <a:t> </a:t>
            </a:r>
            <a:r>
              <a:rPr lang="en-IN" sz="1200" dirty="0"/>
              <a:t>Insurance Conversions,   Appointments fixed , Enquiries received etc. </a:t>
            </a:r>
            <a:endParaRPr 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6156176" y="2329592"/>
            <a:ext cx="12241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/>
              <a:t>Payment</a:t>
            </a:r>
            <a:br>
              <a:rPr lang="en-US" sz="1200" b="1" dirty="0"/>
            </a:br>
            <a:r>
              <a:rPr lang="en-US" sz="1200" b="1" dirty="0"/>
              <a:t>Module</a:t>
            </a:r>
          </a:p>
          <a:p>
            <a:pPr lvl="0" algn="ctr"/>
            <a:endParaRPr lang="en-US" sz="1200" dirty="0">
              <a:solidFill>
                <a:schemeClr val="dk1"/>
              </a:solidFill>
              <a:ea typeface="Carme"/>
              <a:cs typeface="Carme"/>
              <a:sym typeface="Carme"/>
            </a:endParaRP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Payment Entry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Payment to Insurance company 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Dealer Commission</a:t>
            </a:r>
            <a:endParaRPr lang="en-US" sz="1200" b="1" dirty="0"/>
          </a:p>
        </p:txBody>
      </p:sp>
      <p:sp>
        <p:nvSpPr>
          <p:cNvPr id="38" name="Rectangle 37"/>
          <p:cNvSpPr/>
          <p:nvPr/>
        </p:nvSpPr>
        <p:spPr>
          <a:xfrm>
            <a:off x="7596336" y="2329592"/>
            <a:ext cx="1277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/>
              <a:t>Back Office operation</a:t>
            </a:r>
          </a:p>
          <a:p>
            <a:pPr lvl="0" algn="ctr"/>
            <a:endParaRPr lang="en-US" sz="1200" b="1" dirty="0">
              <a:solidFill>
                <a:schemeClr val="dk1"/>
              </a:solidFill>
              <a:ea typeface="Carme"/>
              <a:cs typeface="Carme"/>
              <a:sym typeface="Carme"/>
            </a:endParaRPr>
          </a:p>
          <a:p>
            <a:pPr lvl="0" algn="ctr"/>
            <a:r>
              <a:rPr lang="en-US" sz="1200" dirty="0" err="1">
                <a:solidFill>
                  <a:schemeClr val="dk1"/>
                </a:solidFill>
                <a:ea typeface="Carme"/>
                <a:cs typeface="Carme"/>
                <a:sym typeface="Carme"/>
              </a:rPr>
              <a:t>Cheque</a:t>
            </a:r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 Deposit</a:t>
            </a:r>
            <a:r>
              <a:rPr lang="en-US" sz="1200" dirty="0"/>
              <a:t> 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Payment </a:t>
            </a:r>
            <a:r>
              <a:rPr lang="en-US" sz="1200" dirty="0" err="1">
                <a:solidFill>
                  <a:schemeClr val="dk1"/>
                </a:solidFill>
                <a:ea typeface="Carme"/>
                <a:cs typeface="Carme"/>
                <a:sym typeface="Carme"/>
              </a:rPr>
              <a:t>Realisation</a:t>
            </a:r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 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Policy Distribution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44008" y="2329592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latin typeface="+mj-lt"/>
              </a:rPr>
              <a:t>Mobile Applications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41FB59-2350-D441-BF7F-79E5DBA4B13C}"/>
              </a:ext>
            </a:extLst>
          </p:cNvPr>
          <p:cNvSpPr/>
          <p:nvPr/>
        </p:nvSpPr>
        <p:spPr>
          <a:xfrm>
            <a:off x="4628007" y="3135825"/>
            <a:ext cx="1296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+mj-lt"/>
              </a:rPr>
              <a:t>Field Executives for Appointments  &amp; Payment 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  <a:ln w="19050">
            <a:solidFill>
              <a:srgbClr val="C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CS Infote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916" y="4803998"/>
            <a:ext cx="683568" cy="169311"/>
          </a:xfrm>
          <a:prstGeom prst="rect">
            <a:avLst/>
          </a:prstGeom>
          <a:effectLst/>
        </p:spPr>
      </p:pic>
      <p:pic>
        <p:nvPicPr>
          <p:cNvPr id="8" name="Picture 7" descr="ACS-Inf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004" y="4816322"/>
            <a:ext cx="720080" cy="1232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9512" y="909659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200" b="1" dirty="0">
                <a:solidFill>
                  <a:schemeClr val="dk1"/>
                </a:solidFill>
                <a:ea typeface="Carme"/>
                <a:cs typeface="Carme"/>
                <a:sym typeface="Carme"/>
              </a:rPr>
              <a:t>Quick view  of  number of conversion done, number of follow-up’s, Enquiry Status as well as business growth.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520" y="411510"/>
            <a:ext cx="1944217" cy="144016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1521" y="627534"/>
            <a:ext cx="19442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9512" y="627534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+mj-lt"/>
                <a:ea typeface="Carme"/>
                <a:cs typeface="Carme"/>
                <a:sym typeface="Carme"/>
              </a:rPr>
              <a:t>DASHBOARD</a:t>
            </a:r>
            <a:endParaRPr lang="en-SG" sz="1600" b="1" u="sng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9496" y="339502"/>
            <a:ext cx="1648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Segoe UI Semibold" pitchFamily="34" charset="0"/>
                <a:sym typeface="Carme"/>
              </a:rPr>
              <a:t>e CRM INSURANCE</a:t>
            </a:r>
            <a:endParaRPr lang="en-SG" sz="1300" dirty="0">
              <a:solidFill>
                <a:schemeClr val="bg1"/>
              </a:solidFill>
              <a:latin typeface="Segoe UI Semibold" pitchFamily="34" charset="0"/>
            </a:endParaRPr>
          </a:p>
        </p:txBody>
      </p:sp>
      <p:pic>
        <p:nvPicPr>
          <p:cNvPr id="25" name="Shape 194"/>
          <p:cNvPicPr preferRelativeResize="0"/>
          <p:nvPr/>
        </p:nvPicPr>
        <p:blipFill rotWithShape="1">
          <a:blip r:embed="rId4" cstate="print">
            <a:alphaModFix/>
          </a:blip>
          <a:srcRect l="12973" t="21112" r="1989" b="9399"/>
          <a:stretch/>
        </p:blipFill>
        <p:spPr>
          <a:xfrm>
            <a:off x="303071" y="1284509"/>
            <a:ext cx="8498139" cy="3303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374484" y="1275606"/>
            <a:ext cx="8445988" cy="2958426"/>
            <a:chOff x="251520" y="1131591"/>
            <a:chExt cx="8516366" cy="308705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6B9260-7A60-4D08-BC84-FC5FCA05BAB5}"/>
                </a:ext>
              </a:extLst>
            </p:cNvPr>
            <p:cNvSpPr/>
            <p:nvPr/>
          </p:nvSpPr>
          <p:spPr>
            <a:xfrm>
              <a:off x="7759774" y="3287423"/>
              <a:ext cx="1008112" cy="288033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3AAC8C-CB79-4238-98A9-4964458BC0EF}"/>
                </a:ext>
              </a:extLst>
            </p:cNvPr>
            <p:cNvSpPr/>
            <p:nvPr/>
          </p:nvSpPr>
          <p:spPr>
            <a:xfrm>
              <a:off x="323528" y="1131591"/>
              <a:ext cx="2681396" cy="262870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AF7D3E-AD32-49F3-BF34-C3096A25650B}"/>
                </a:ext>
              </a:extLst>
            </p:cNvPr>
            <p:cNvSpPr/>
            <p:nvPr/>
          </p:nvSpPr>
          <p:spPr>
            <a:xfrm>
              <a:off x="251520" y="1399298"/>
              <a:ext cx="1944217" cy="812412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81277E-F175-417E-B44E-C88510B6B525}"/>
                </a:ext>
              </a:extLst>
            </p:cNvPr>
            <p:cNvSpPr/>
            <p:nvPr/>
          </p:nvSpPr>
          <p:spPr>
            <a:xfrm>
              <a:off x="3371850" y="1417880"/>
              <a:ext cx="948122" cy="432048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0C60B6-24C6-4326-AF94-116102AB6786}"/>
                </a:ext>
              </a:extLst>
            </p:cNvPr>
            <p:cNvSpPr/>
            <p:nvPr/>
          </p:nvSpPr>
          <p:spPr>
            <a:xfrm>
              <a:off x="6876256" y="3270438"/>
              <a:ext cx="1008112" cy="322005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E4DF7A-72A7-4DEE-AD3F-2D3D37212412}"/>
                </a:ext>
              </a:extLst>
            </p:cNvPr>
            <p:cNvSpPr/>
            <p:nvPr/>
          </p:nvSpPr>
          <p:spPr>
            <a:xfrm>
              <a:off x="287523" y="3072901"/>
              <a:ext cx="2268253" cy="1145741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7FCDA8-4AD6-49A7-91A3-FB27D2BEECE9}"/>
                </a:ext>
              </a:extLst>
            </p:cNvPr>
            <p:cNvSpPr/>
            <p:nvPr/>
          </p:nvSpPr>
          <p:spPr>
            <a:xfrm>
              <a:off x="251520" y="2164865"/>
              <a:ext cx="1944217" cy="982949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5C0856-3D4C-4B66-899B-CC6DE83ADF24}"/>
                </a:ext>
              </a:extLst>
            </p:cNvPr>
            <p:cNvSpPr/>
            <p:nvPr/>
          </p:nvSpPr>
          <p:spPr>
            <a:xfrm>
              <a:off x="4415966" y="1419622"/>
              <a:ext cx="948122" cy="432048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2B5935-7880-4BE4-ADF4-7EEAD5A83555}"/>
                </a:ext>
              </a:extLst>
            </p:cNvPr>
            <p:cNvSpPr/>
            <p:nvPr/>
          </p:nvSpPr>
          <p:spPr>
            <a:xfrm>
              <a:off x="5496086" y="1419622"/>
              <a:ext cx="948122" cy="432048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8C8F3D-B64E-402C-9A97-E562446A6E70}"/>
                </a:ext>
              </a:extLst>
            </p:cNvPr>
            <p:cNvSpPr/>
            <p:nvPr/>
          </p:nvSpPr>
          <p:spPr>
            <a:xfrm>
              <a:off x="7728334" y="1347614"/>
              <a:ext cx="948122" cy="86409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19050">
              <a:solidFill>
                <a:srgbClr val="D9001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/>
            </a:p>
          </p:txBody>
        </p:sp>
      </p:grpSp>
      <p:sp>
        <p:nvSpPr>
          <p:cNvPr id="5" name="Rectangle 4"/>
          <p:cNvSpPr/>
          <p:nvPr/>
        </p:nvSpPr>
        <p:spPr>
          <a:xfrm>
            <a:off x="250920" y="1203598"/>
            <a:ext cx="8641560" cy="338437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558</Words>
  <Application>Microsoft Office PowerPoint</Application>
  <PresentationFormat>On-screen Show (16:9)</PresentationFormat>
  <Paragraphs>138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DingbatsOne</vt:lpstr>
      <vt:lpstr>Futura Lt BT</vt:lpstr>
      <vt:lpstr>Noto Sans Symbols</vt:lpstr>
      <vt:lpstr>Segoe UI Light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Nirmal Sharma</cp:lastModifiedBy>
  <cp:revision>71</cp:revision>
  <dcterms:created xsi:type="dcterms:W3CDTF">2018-07-31T10:16:52Z</dcterms:created>
  <dcterms:modified xsi:type="dcterms:W3CDTF">2019-09-20T12:23:54Z</dcterms:modified>
</cp:coreProperties>
</file>